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2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4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41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801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349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14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10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06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893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38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344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031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D2FBE-4CD9-4AD6-A632-6FB83AA40FD2}" type="datetimeFigureOut">
              <a:rPr lang="nl-NL" smtClean="0"/>
              <a:t>29-12-2015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3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1" y="894325"/>
            <a:ext cx="10535816" cy="5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72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111" y="1430259"/>
            <a:ext cx="7926303" cy="1558267"/>
          </a:xfrm>
          <a:prstGeom prst="rect">
            <a:avLst/>
          </a:prstGeom>
        </p:spPr>
      </p:pic>
      <p:cxnSp>
        <p:nvCxnSpPr>
          <p:cNvPr id="6" name="Rechte verbindingslijn met pijl 5"/>
          <p:cNvCxnSpPr/>
          <p:nvPr/>
        </p:nvCxnSpPr>
        <p:spPr>
          <a:xfrm flipV="1">
            <a:off x="3021981" y="2609385"/>
            <a:ext cx="735980" cy="148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1371600" y="4270917"/>
            <a:ext cx="4282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Maandloon, 12 maanden per jaar. Een kalendermaand bevat gemiddeld 22 werkdagen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4282069" y="3402574"/>
            <a:ext cx="3233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22 dagen x 8 uur = 176 uren</a:t>
            </a:r>
            <a:endParaRPr lang="nl-NL" dirty="0"/>
          </a:p>
        </p:txBody>
      </p:sp>
      <p:cxnSp>
        <p:nvCxnSpPr>
          <p:cNvPr id="10" name="Rechte verbindingslijn met pijl 9"/>
          <p:cNvCxnSpPr/>
          <p:nvPr/>
        </p:nvCxnSpPr>
        <p:spPr>
          <a:xfrm flipH="1" flipV="1">
            <a:off x="5363737" y="2609385"/>
            <a:ext cx="289932" cy="741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5898995" y="4547916"/>
            <a:ext cx="508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Bruto salaris. Naast dit deel draagt de werkgever ook nog een extra werkgeversdeel af.</a:t>
            </a:r>
            <a:endParaRPr lang="nl-NL" dirty="0"/>
          </a:p>
        </p:txBody>
      </p:sp>
      <p:cxnSp>
        <p:nvCxnSpPr>
          <p:cNvPr id="13" name="Rechte verbindingslijn met pijl 12"/>
          <p:cNvCxnSpPr>
            <a:stCxn id="11" idx="0"/>
          </p:cNvCxnSpPr>
          <p:nvPr/>
        </p:nvCxnSpPr>
        <p:spPr>
          <a:xfrm flipV="1">
            <a:off x="8440366" y="2988526"/>
            <a:ext cx="201829" cy="1559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69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390" y="2046946"/>
            <a:ext cx="8420100" cy="222885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494265" y="613317"/>
            <a:ext cx="59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Bedrijfs</a:t>
            </a:r>
            <a:r>
              <a:rPr lang="nl-NL" dirty="0" smtClean="0"/>
              <a:t> Pensioen Landbouw. 4.610% van €836.91 =</a:t>
            </a:r>
            <a:r>
              <a:rPr lang="nl-NL" dirty="0" smtClean="0"/>
              <a:t> C </a:t>
            </a:r>
            <a:r>
              <a:rPr lang="nl-NL" dirty="0" smtClean="0"/>
              <a:t>38,58 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 flipH="1">
            <a:off x="1851102" y="903249"/>
            <a:ext cx="914400" cy="1984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>
            <a:off x="4683512" y="982649"/>
            <a:ext cx="869795" cy="1838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>
            <a:off x="5887844" y="903249"/>
            <a:ext cx="3122341" cy="2085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6802244" y="982649"/>
            <a:ext cx="1147181" cy="1905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6713" y="199999"/>
            <a:ext cx="4467225" cy="1485900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  <p:sp>
        <p:nvSpPr>
          <p:cNvPr id="13" name="Tekstvak 12"/>
          <p:cNvSpPr txBox="1"/>
          <p:nvPr/>
        </p:nvSpPr>
        <p:spPr>
          <a:xfrm>
            <a:off x="748528" y="4455262"/>
            <a:ext cx="64997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Loonheffing bestaat uit premies voor Volksverzekeringen en loonbelasting.</a:t>
            </a:r>
          </a:p>
          <a:p>
            <a:r>
              <a:rPr lang="nl-NL" dirty="0" smtClean="0"/>
              <a:t>De loonheffing had ook hoger </a:t>
            </a:r>
            <a:r>
              <a:rPr lang="nl-NL" dirty="0" smtClean="0"/>
              <a:t>€ </a:t>
            </a:r>
            <a:r>
              <a:rPr lang="nl-NL" dirty="0" smtClean="0"/>
              <a:t>185,- hoger kunnen zijn. Deze werknemer heeft een verrekening arbeidskorting van </a:t>
            </a:r>
            <a:r>
              <a:rPr lang="nl-NL" dirty="0" smtClean="0"/>
              <a:t>€ </a:t>
            </a:r>
            <a:r>
              <a:rPr lang="nl-NL" dirty="0" smtClean="0"/>
              <a:t>185,-</a:t>
            </a:r>
          </a:p>
          <a:p>
            <a:endParaRPr lang="nl-NL" dirty="0"/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3845" y="3953966"/>
            <a:ext cx="3702417" cy="2772253"/>
          </a:xfrm>
          <a:prstGeom prst="rect">
            <a:avLst/>
          </a:prstGeom>
          <a:ln w="41275">
            <a:solidFill>
              <a:srgbClr val="92D050"/>
            </a:solidFill>
          </a:ln>
        </p:spPr>
      </p:pic>
      <p:cxnSp>
        <p:nvCxnSpPr>
          <p:cNvPr id="17" name="Rechte verbindingslijn met pijl 16"/>
          <p:cNvCxnSpPr/>
          <p:nvPr/>
        </p:nvCxnSpPr>
        <p:spPr>
          <a:xfrm>
            <a:off x="4683512" y="5575610"/>
            <a:ext cx="3624147" cy="7805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 flipV="1">
            <a:off x="1328390" y="3267307"/>
            <a:ext cx="634225" cy="1187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 flipV="1">
            <a:off x="1328390" y="3166946"/>
            <a:ext cx="6455161" cy="1288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1796743" y="5932590"/>
            <a:ext cx="5005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De loonheffing wordt berekend over het loon na aftrek van de pensioenpremie. </a:t>
            </a:r>
            <a:endParaRPr lang="nl-NL" dirty="0"/>
          </a:p>
        </p:txBody>
      </p:sp>
      <p:cxnSp>
        <p:nvCxnSpPr>
          <p:cNvPr id="24" name="Rechte verbindingslijn met pijl 23"/>
          <p:cNvCxnSpPr/>
          <p:nvPr/>
        </p:nvCxnSpPr>
        <p:spPr>
          <a:xfrm flipV="1">
            <a:off x="4683512" y="3278459"/>
            <a:ext cx="4204010" cy="3166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5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582" y="375423"/>
            <a:ext cx="5038714" cy="377283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5954751" y="903249"/>
            <a:ext cx="5876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Deze werknemer heeft pas één maand gewerkt. Na twee maanden staat hier ….44,00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914400" y="4761571"/>
            <a:ext cx="9233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Cumulatieven</a:t>
            </a:r>
            <a:r>
              <a:rPr lang="nl-NL" dirty="0" smtClean="0"/>
              <a:t> zijn optellingen</a:t>
            </a:r>
            <a:endParaRPr lang="nl-NL" dirty="0"/>
          </a:p>
        </p:txBody>
      </p:sp>
      <p:cxnSp>
        <p:nvCxnSpPr>
          <p:cNvPr id="6" name="Rechte verbindingslijn met pijl 5"/>
          <p:cNvCxnSpPr>
            <a:stCxn id="3" idx="1"/>
          </p:cNvCxnSpPr>
          <p:nvPr/>
        </p:nvCxnSpPr>
        <p:spPr>
          <a:xfrm flipH="1">
            <a:off x="5363737" y="1226415"/>
            <a:ext cx="591014" cy="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0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195" y="1650160"/>
            <a:ext cx="7620000" cy="3048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546410" y="460095"/>
            <a:ext cx="10434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Vakantiegeld is 8% van het brutoloon dat de werkgever reserveert voor vakantiegeld. Het vakantiegeld wordt </a:t>
            </a:r>
          </a:p>
          <a:p>
            <a:r>
              <a:rPr lang="nl-NL" dirty="0" smtClean="0"/>
              <a:t>Niet ingehouden op het bruto loon , maar er aan toegevoegd.</a:t>
            </a:r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746810" y="5508702"/>
            <a:ext cx="7419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Deze werknemer heeft na één maand werk (8%x1936,83) = €154,95 opgebouwd</a:t>
            </a:r>
            <a:endParaRPr lang="nl-NL" dirty="0"/>
          </a:p>
        </p:txBody>
      </p:sp>
      <p:cxnSp>
        <p:nvCxnSpPr>
          <p:cNvPr id="6" name="Rechte verbindingslijn met pijl 5"/>
          <p:cNvCxnSpPr/>
          <p:nvPr/>
        </p:nvCxnSpPr>
        <p:spPr>
          <a:xfrm>
            <a:off x="1371600" y="735980"/>
            <a:ext cx="992459" cy="1338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 flipH="1">
            <a:off x="2854712" y="735980"/>
            <a:ext cx="657922" cy="3423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>
            <a:off x="6155473" y="1116689"/>
            <a:ext cx="160248" cy="621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H="1" flipV="1">
            <a:off x="6657278" y="2330605"/>
            <a:ext cx="102426" cy="3267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05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154</Words>
  <Application>Microsoft Office PowerPoint</Application>
  <PresentationFormat>Breedbeeld</PresentationFormat>
  <Paragraphs>12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Henri van Son</dc:creator>
  <cp:lastModifiedBy>Henri van Son</cp:lastModifiedBy>
  <cp:revision>7</cp:revision>
  <dcterms:created xsi:type="dcterms:W3CDTF">2015-12-29T20:39:06Z</dcterms:created>
  <dcterms:modified xsi:type="dcterms:W3CDTF">2015-12-29T21:26:04Z</dcterms:modified>
</cp:coreProperties>
</file>